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ssistant Bold" panose="020B0604020202020204" charset="-79"/>
      <p:regular r:id="rId11"/>
    </p:embeddedFont>
    <p:embeddedFont>
      <p:font typeface="Barlow" panose="00000500000000000000" pitchFamily="2" charset="0"/>
      <p:regular r:id="rId12"/>
      <p:bold r:id="rId13"/>
      <p:italic r:id="rId14"/>
      <p:boldItalic r:id="rId15"/>
    </p:embeddedFont>
    <p:embeddedFont>
      <p:font typeface="Barlow Light" panose="00000400000000000000" pitchFamily="2" charset="0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nva Sans" panose="020B0604020202020204" charset="0"/>
      <p:regular r:id="rId22"/>
    </p:embeddedFont>
    <p:embeddedFont>
      <p:font typeface="Canva Sans Bold" panose="020B0604020202020204" charset="0"/>
      <p:regular r:id="rId23"/>
    </p:embeddedFont>
    <p:embeddedFont>
      <p:font typeface="Hagrid Text Bold" panose="020B0604020202020204" charset="0"/>
      <p:regular r:id="rId24"/>
    </p:embeddedFont>
    <p:embeddedFont>
      <p:font typeface="Kollektif" panose="020B0604020202020204" charset="0"/>
      <p:regular r:id="rId25"/>
    </p:embeddedFont>
    <p:embeddedFont>
      <p:font typeface="Kollektif Bold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559" y="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svg>
</file>

<file path=ppt/media/image28.jpeg>
</file>

<file path=ppt/media/image29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07BFF8-C8C2-48A6-A5D0-4E0DA5B04698}" type="datetimeFigureOut">
              <a:rPr lang="en-IN" smtClean="0"/>
              <a:t>11-12-2023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B00AE-EEC9-448A-8992-289863626D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129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3B00AE-EEC9-448A-8992-289863626DA1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391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0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4.svg"/><Relationship Id="rId7" Type="http://schemas.openxmlformats.org/officeDocument/2006/relationships/image" Target="../media/image10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18" Type="http://schemas.openxmlformats.org/officeDocument/2006/relationships/image" Target="../media/image26.png"/><Relationship Id="rId3" Type="http://schemas.openxmlformats.org/officeDocument/2006/relationships/image" Target="../media/image14.svg"/><Relationship Id="rId7" Type="http://schemas.openxmlformats.org/officeDocument/2006/relationships/image" Target="../media/image4.sv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" Type="http://schemas.openxmlformats.org/officeDocument/2006/relationships/image" Target="../media/image13.png"/><Relationship Id="rId16" Type="http://schemas.openxmlformats.org/officeDocument/2006/relationships/image" Target="../media/image2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9.png"/><Relationship Id="rId5" Type="http://schemas.openxmlformats.org/officeDocument/2006/relationships/image" Target="../media/image10.sv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19" Type="http://schemas.openxmlformats.org/officeDocument/2006/relationships/image" Target="../media/image27.svg"/><Relationship Id="rId4" Type="http://schemas.openxmlformats.org/officeDocument/2006/relationships/image" Target="../media/image9.png"/><Relationship Id="rId9" Type="http://schemas.openxmlformats.org/officeDocument/2006/relationships/image" Target="../media/image17.svg"/><Relationship Id="rId1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2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H="1">
            <a:off x="9139238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H="1">
            <a:off x="-10668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6362419" y="6987739"/>
            <a:ext cx="1316068" cy="1316068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141089" tIns="141089" rIns="141089" bIns="141089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513520" y="6987739"/>
            <a:ext cx="6506934" cy="1316068"/>
            <a:chOff x="0" y="0"/>
            <a:chExt cx="617048" cy="12480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17048" cy="124802"/>
            </a:xfrm>
            <a:custGeom>
              <a:avLst/>
              <a:gdLst/>
              <a:ahLst/>
              <a:cxnLst/>
              <a:rect l="l" t="t" r="r" b="b"/>
              <a:pathLst>
                <a:path w="617048" h="124802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9525"/>
              <a:ext cx="617048" cy="134327"/>
            </a:xfrm>
            <a:prstGeom prst="rect">
              <a:avLst/>
            </a:prstGeom>
          </p:spPr>
          <p:txBody>
            <a:bodyPr lIns="141089" tIns="141089" rIns="141089" bIns="141089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733574" flipV="1">
            <a:off x="5982356" y="-5285415"/>
            <a:ext cx="14453316" cy="10931963"/>
          </a:xfrm>
          <a:custGeom>
            <a:avLst/>
            <a:gdLst/>
            <a:ahLst/>
            <a:cxnLst/>
            <a:rect l="l" t="t" r="r" b="b"/>
            <a:pathLst>
              <a:path w="14453316" h="10931963">
                <a:moveTo>
                  <a:pt x="0" y="10931963"/>
                </a:moveTo>
                <a:lnTo>
                  <a:pt x="14453316" y="10931963"/>
                </a:lnTo>
                <a:lnTo>
                  <a:pt x="14453316" y="0"/>
                </a:lnTo>
                <a:lnTo>
                  <a:pt x="0" y="0"/>
                </a:lnTo>
                <a:lnTo>
                  <a:pt x="0" y="10931963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4233034" flipH="1">
            <a:off x="6181329" y="1613888"/>
            <a:ext cx="19555318" cy="15893140"/>
          </a:xfrm>
          <a:custGeom>
            <a:avLst/>
            <a:gdLst/>
            <a:ahLst/>
            <a:cxnLst/>
            <a:rect l="l" t="t" r="r" b="b"/>
            <a:pathLst>
              <a:path w="19555318" h="15893140">
                <a:moveTo>
                  <a:pt x="19555318" y="0"/>
                </a:moveTo>
                <a:lnTo>
                  <a:pt x="0" y="0"/>
                </a:lnTo>
                <a:lnTo>
                  <a:pt x="0" y="15893140"/>
                </a:lnTo>
                <a:lnTo>
                  <a:pt x="19555318" y="15893140"/>
                </a:lnTo>
                <a:lnTo>
                  <a:pt x="19555318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12669" y="9560458"/>
            <a:ext cx="8110538" cy="389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2599">
                <a:solidFill>
                  <a:srgbClr val="24225C"/>
                </a:solidFill>
                <a:latin typeface="Kollektif"/>
              </a:rPr>
              <a:t>Presented by Urja Damodhar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3520" y="3181352"/>
            <a:ext cx="12695494" cy="3485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99"/>
              </a:lnSpc>
            </a:pPr>
            <a:r>
              <a:rPr lang="en-US" sz="9999">
                <a:solidFill>
                  <a:srgbClr val="24225C"/>
                </a:solidFill>
                <a:latin typeface="Assistant Bold"/>
              </a:rPr>
              <a:t>Binary Beats </a:t>
            </a:r>
            <a:r>
              <a:rPr lang="en-US" sz="9999">
                <a:solidFill>
                  <a:srgbClr val="C939E6"/>
                </a:solidFill>
                <a:latin typeface="Assistant Bold"/>
              </a:rPr>
              <a:t>Predicting Morse </a:t>
            </a:r>
          </a:p>
          <a:p>
            <a:pPr>
              <a:lnSpc>
                <a:spcPts val="8999"/>
              </a:lnSpc>
            </a:pPr>
            <a:r>
              <a:rPr lang="en-US" sz="9999">
                <a:solidFill>
                  <a:srgbClr val="C939E6"/>
                </a:solidFill>
                <a:latin typeface="Assistant Bold"/>
              </a:rPr>
              <a:t>code gaps with ML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12669" y="6957731"/>
            <a:ext cx="4376050" cy="1346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FF0F6"/>
                </a:solidFill>
                <a:latin typeface="Kollektif"/>
              </a:rPr>
              <a:t> Prof. Dr. Eugene Pinsky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FF0F6"/>
                </a:solidFill>
                <a:latin typeface="Kollektif"/>
              </a:rPr>
              <a:t> MET CS 677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FF0F6"/>
                </a:solidFill>
                <a:latin typeface="Kollektif"/>
              </a:rPr>
              <a:t> Data Science With Python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38238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002783" y="73641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238250"/>
            <a:ext cx="7080426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6999">
                <a:solidFill>
                  <a:srgbClr val="24225C"/>
                </a:solidFill>
                <a:latin typeface="Assistant Bold"/>
              </a:rPr>
              <a:t>Table of Contents</a:t>
            </a:r>
          </a:p>
        </p:txBody>
      </p:sp>
      <p:sp>
        <p:nvSpPr>
          <p:cNvPr id="5" name="Freeform 5"/>
          <p:cNvSpPr/>
          <p:nvPr/>
        </p:nvSpPr>
        <p:spPr>
          <a:xfrm rot="-7268617">
            <a:off x="11642282" y="-6675289"/>
            <a:ext cx="12657383" cy="10287000"/>
          </a:xfrm>
          <a:custGeom>
            <a:avLst/>
            <a:gdLst/>
            <a:ahLst/>
            <a:cxnLst/>
            <a:rect l="l" t="t" r="r" b="b"/>
            <a:pathLst>
              <a:path w="12657383" h="10287000">
                <a:moveTo>
                  <a:pt x="0" y="0"/>
                </a:moveTo>
                <a:lnTo>
                  <a:pt x="12657383" y="0"/>
                </a:lnTo>
                <a:lnTo>
                  <a:pt x="1265738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3414681">
            <a:off x="-5458584" y="3995569"/>
            <a:ext cx="12657383" cy="10287000"/>
          </a:xfrm>
          <a:custGeom>
            <a:avLst/>
            <a:gdLst/>
            <a:ahLst/>
            <a:cxnLst/>
            <a:rect l="l" t="t" r="r" b="b"/>
            <a:pathLst>
              <a:path w="12657383" h="10287000">
                <a:moveTo>
                  <a:pt x="0" y="0"/>
                </a:moveTo>
                <a:lnTo>
                  <a:pt x="12657382" y="0"/>
                </a:lnTo>
                <a:lnTo>
                  <a:pt x="126573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8700" y="9544050"/>
            <a:ext cx="473857" cy="473857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371556" y="9544050"/>
            <a:ext cx="473857" cy="47385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674905" y="9544050"/>
            <a:ext cx="473857" cy="473857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139238" y="9544050"/>
            <a:ext cx="473857" cy="473857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65629" y="9544050"/>
            <a:ext cx="2342856" cy="473857"/>
            <a:chOff x="0" y="0"/>
            <a:chExt cx="617048" cy="12480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17048" cy="124802"/>
            </a:xfrm>
            <a:custGeom>
              <a:avLst/>
              <a:gdLst/>
              <a:ahLst/>
              <a:cxnLst/>
              <a:rect l="l" t="t" r="r" b="b"/>
              <a:pathLst>
                <a:path w="617048" h="124802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9525"/>
              <a:ext cx="617048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911834" y="9544050"/>
            <a:ext cx="464332" cy="473857"/>
            <a:chOff x="0" y="0"/>
            <a:chExt cx="122293" cy="12480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2293" cy="124802"/>
            </a:xfrm>
            <a:custGeom>
              <a:avLst/>
              <a:gdLst/>
              <a:ahLst/>
              <a:cxnLst/>
              <a:rect l="l" t="t" r="r" b="b"/>
              <a:pathLst>
                <a:path w="122293" h="124802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9525"/>
              <a:ext cx="12229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701935" y="9544050"/>
            <a:ext cx="473857" cy="473857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6790205" y="9544050"/>
            <a:ext cx="473857" cy="473857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5938863" y="9544050"/>
            <a:ext cx="1088270" cy="473857"/>
            <a:chOff x="0" y="0"/>
            <a:chExt cx="286623" cy="12480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86623" cy="124802"/>
            </a:xfrm>
            <a:custGeom>
              <a:avLst/>
              <a:gdLst/>
              <a:ahLst/>
              <a:cxnLst/>
              <a:rect l="l" t="t" r="r" b="b"/>
              <a:pathLst>
                <a:path w="286623" h="124802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"/>
              <a:ext cx="28662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34" name="AutoShape 34"/>
          <p:cNvSpPr/>
          <p:nvPr/>
        </p:nvSpPr>
        <p:spPr>
          <a:xfrm>
            <a:off x="8612443" y="1557337"/>
            <a:ext cx="1063114" cy="0"/>
          </a:xfrm>
          <a:prstGeom prst="line">
            <a:avLst/>
          </a:prstGeom>
          <a:ln w="19050" cap="flat">
            <a:solidFill>
              <a:srgbClr val="1D289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5" name="Freeform 35"/>
          <p:cNvSpPr/>
          <p:nvPr/>
        </p:nvSpPr>
        <p:spPr>
          <a:xfrm>
            <a:off x="8973740" y="9648895"/>
            <a:ext cx="350045" cy="281309"/>
          </a:xfrm>
          <a:custGeom>
            <a:avLst/>
            <a:gdLst/>
            <a:ahLst/>
            <a:cxnLst/>
            <a:rect l="l" t="t" r="r" b="b"/>
            <a:pathLst>
              <a:path w="350045" h="281309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36" name="Group 36"/>
          <p:cNvGrpSpPr/>
          <p:nvPr/>
        </p:nvGrpSpPr>
        <p:grpSpPr>
          <a:xfrm>
            <a:off x="9826588" y="2879409"/>
            <a:ext cx="6963617" cy="5274276"/>
            <a:chOff x="0" y="0"/>
            <a:chExt cx="9284823" cy="7032368"/>
          </a:xfrm>
        </p:grpSpPr>
        <p:sp>
          <p:nvSpPr>
            <p:cNvPr id="37" name="TextBox 37"/>
            <p:cNvSpPr txBox="1"/>
            <p:nvPr/>
          </p:nvSpPr>
          <p:spPr>
            <a:xfrm>
              <a:off x="964395" y="104775"/>
              <a:ext cx="7279010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Barlow Light"/>
                </a:rPr>
                <a:t>Intro to Morse 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970745" y="2199051"/>
              <a:ext cx="8314079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Barlow Light"/>
                </a:rPr>
                <a:t>Data set Creation 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970745" y="3245521"/>
              <a:ext cx="8314079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Barlow Light"/>
                </a:rPr>
                <a:t>Classification models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970745" y="4304691"/>
              <a:ext cx="8314079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Barlow Light"/>
                </a:rPr>
                <a:t>Sequential models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958045" y="5353241"/>
              <a:ext cx="8314079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Barlow Light"/>
                </a:rPr>
                <a:t>Analysis</a:t>
              </a: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958045" y="6408173"/>
              <a:ext cx="8320429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Barlow Light"/>
                </a:rPr>
                <a:t>Conclusion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945345" y="1174115"/>
              <a:ext cx="8326779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Barlow Light"/>
                </a:rPr>
                <a:t>Problem Statement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2196882"/>
              <a:ext cx="964395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Assistant Bold"/>
                </a:rPr>
                <a:t>03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6399711"/>
              <a:ext cx="964395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Assistant Bold"/>
                </a:rPr>
                <a:t>07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125105"/>
              <a:ext cx="964395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Assistant Bold"/>
                </a:rPr>
                <a:t>01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0" y="4298296"/>
              <a:ext cx="964395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Assistant Bold"/>
                </a:rPr>
                <a:t>05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3247589"/>
              <a:ext cx="964395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Assistant Bold"/>
                </a:rPr>
                <a:t>04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1146175"/>
              <a:ext cx="964395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Assistant Bold"/>
                </a:rPr>
                <a:t>02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0" y="5349004"/>
              <a:ext cx="964395" cy="624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en-US" sz="3600">
                  <a:solidFill>
                    <a:srgbClr val="24225C"/>
                  </a:solidFill>
                  <a:latin typeface="Assistant Bold"/>
                </a:rPr>
                <a:t>06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15938863" y="9622229"/>
            <a:ext cx="1088270" cy="30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Kollektif"/>
              </a:rPr>
              <a:t>02/08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H="1">
            <a:off x="-673905" y="-269093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022371" y="3161774"/>
            <a:ext cx="7462549" cy="378607"/>
            <a:chOff x="0" y="0"/>
            <a:chExt cx="1965445" cy="997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65445" cy="99715"/>
            </a:xfrm>
            <a:custGeom>
              <a:avLst/>
              <a:gdLst/>
              <a:ahLst/>
              <a:cxnLst/>
              <a:rect l="l" t="t" r="r" b="b"/>
              <a:pathLst>
                <a:path w="1965445" h="99715">
                  <a:moveTo>
                    <a:pt x="0" y="0"/>
                  </a:moveTo>
                  <a:lnTo>
                    <a:pt x="1965445" y="0"/>
                  </a:lnTo>
                  <a:lnTo>
                    <a:pt x="1965445" y="99715"/>
                  </a:lnTo>
                  <a:lnTo>
                    <a:pt x="0" y="99715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965445" cy="1092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701935" y="9544050"/>
            <a:ext cx="473857" cy="47385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790205" y="9544050"/>
            <a:ext cx="473857" cy="473857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938863" y="9544050"/>
            <a:ext cx="1088270" cy="473857"/>
            <a:chOff x="0" y="0"/>
            <a:chExt cx="286623" cy="12480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86623" cy="124802"/>
            </a:xfrm>
            <a:custGeom>
              <a:avLst/>
              <a:gdLst/>
              <a:ahLst/>
              <a:cxnLst/>
              <a:rect l="l" t="t" r="r" b="b"/>
              <a:pathLst>
                <a:path w="286623" h="124802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28662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674905" y="9544050"/>
            <a:ext cx="473857" cy="473857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139238" y="9544050"/>
            <a:ext cx="473857" cy="473857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911834" y="9544050"/>
            <a:ext cx="464332" cy="473857"/>
            <a:chOff x="0" y="0"/>
            <a:chExt cx="122293" cy="12480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2293" cy="124802"/>
            </a:xfrm>
            <a:custGeom>
              <a:avLst/>
              <a:gdLst/>
              <a:ahLst/>
              <a:cxnLst/>
              <a:rect l="l" t="t" r="r" b="b"/>
              <a:pathLst>
                <a:path w="122293" h="124802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"/>
              <a:ext cx="12229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8973740" y="9648895"/>
            <a:ext cx="350045" cy="281309"/>
          </a:xfrm>
          <a:custGeom>
            <a:avLst/>
            <a:gdLst/>
            <a:ahLst/>
            <a:cxnLst/>
            <a:rect l="l" t="t" r="r" b="b"/>
            <a:pathLst>
              <a:path w="350045" h="281309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028700" y="1618724"/>
            <a:ext cx="7515230" cy="6062666"/>
            <a:chOff x="0" y="0"/>
            <a:chExt cx="1979320" cy="1596751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979320" cy="1596751"/>
            </a:xfrm>
            <a:custGeom>
              <a:avLst/>
              <a:gdLst/>
              <a:ahLst/>
              <a:cxnLst/>
              <a:rect l="l" t="t" r="r" b="b"/>
              <a:pathLst>
                <a:path w="1979320" h="1596751">
                  <a:moveTo>
                    <a:pt x="0" y="0"/>
                  </a:moveTo>
                  <a:lnTo>
                    <a:pt x="1979320" y="0"/>
                  </a:lnTo>
                  <a:lnTo>
                    <a:pt x="1979320" y="1596751"/>
                  </a:lnTo>
                  <a:lnTo>
                    <a:pt x="0" y="1596751"/>
                  </a:lnTo>
                  <a:close/>
                </a:path>
              </a:pathLst>
            </a:custGeom>
            <a:solidFill>
              <a:srgbClr val="ADB5E8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9525"/>
              <a:ext cx="1979320" cy="16062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28" name="Freeform 28"/>
          <p:cNvSpPr/>
          <p:nvPr/>
        </p:nvSpPr>
        <p:spPr>
          <a:xfrm>
            <a:off x="1038225" y="1841673"/>
            <a:ext cx="7365698" cy="6065468"/>
          </a:xfrm>
          <a:custGeom>
            <a:avLst/>
            <a:gdLst/>
            <a:ahLst/>
            <a:cxnLst/>
            <a:rect l="l" t="t" r="r" b="b"/>
            <a:pathLst>
              <a:path w="7365698" h="6065468">
                <a:moveTo>
                  <a:pt x="0" y="0"/>
                </a:moveTo>
                <a:lnTo>
                  <a:pt x="7365698" y="0"/>
                </a:lnTo>
                <a:lnTo>
                  <a:pt x="7365698" y="6065468"/>
                </a:lnTo>
                <a:lnTo>
                  <a:pt x="0" y="60654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10058591" y="1523567"/>
            <a:ext cx="7200709" cy="1638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6999">
                <a:solidFill>
                  <a:srgbClr val="24225C"/>
                </a:solidFill>
                <a:latin typeface="Assistant Bold"/>
              </a:rPr>
              <a:t>Intro to Morse Code 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938863" y="9622229"/>
            <a:ext cx="1088270" cy="30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Kollektif"/>
              </a:rPr>
              <a:t>03/08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058591" y="3567462"/>
            <a:ext cx="8110346" cy="3452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10"/>
              </a:lnSpc>
            </a:pPr>
            <a:r>
              <a:rPr lang="en-US" sz="3935">
                <a:solidFill>
                  <a:srgbClr val="000000"/>
                </a:solidFill>
                <a:latin typeface="Canva Sans Bold"/>
              </a:rPr>
              <a:t>Morse Code is a code for translating letters to dots • and dashes —.</a:t>
            </a:r>
          </a:p>
          <a:p>
            <a:pPr>
              <a:lnSpc>
                <a:spcPts val="5510"/>
              </a:lnSpc>
            </a:pPr>
            <a:r>
              <a:rPr lang="en-US" sz="3935">
                <a:solidFill>
                  <a:srgbClr val="000000"/>
                </a:solidFill>
                <a:latin typeface="Canva Sans Bold"/>
              </a:rPr>
              <a:t>These represent a short and long signal duration.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499991" y="7923097"/>
            <a:ext cx="8674905" cy="1773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0"/>
              </a:lnSpc>
            </a:pPr>
            <a:r>
              <a:rPr lang="en-US" sz="2550">
                <a:solidFill>
                  <a:srgbClr val="000000"/>
                </a:solidFill>
                <a:latin typeface="Canva Sans Bold"/>
              </a:rPr>
              <a:t>The common distress signal “SOS” doesn’t stand for anything, instead it was chosen as it is easy to transmit.</a:t>
            </a:r>
          </a:p>
          <a:p>
            <a:pPr algn="ctr">
              <a:lnSpc>
                <a:spcPts val="3570"/>
              </a:lnSpc>
            </a:pPr>
            <a:r>
              <a:rPr lang="en-US" sz="2550">
                <a:solidFill>
                  <a:srgbClr val="000000"/>
                </a:solidFill>
                <a:latin typeface="Canva Sans Bold"/>
              </a:rPr>
              <a:t>••• — — — •••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058591" y="2943046"/>
            <a:ext cx="7426329" cy="580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EFF0F6"/>
                </a:solidFill>
                <a:latin typeface="Canva Sans Bold"/>
              </a:rPr>
              <a:t> .. -. - .-. --- - --- -- --- .-. ... . -.-. --- -.. 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573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139238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7632117">
            <a:off x="7531818" y="-6283060"/>
            <a:ext cx="17287947" cy="14050386"/>
          </a:xfrm>
          <a:custGeom>
            <a:avLst/>
            <a:gdLst/>
            <a:ahLst/>
            <a:cxnLst/>
            <a:rect l="l" t="t" r="r" b="b"/>
            <a:pathLst>
              <a:path w="17287947" h="14050386">
                <a:moveTo>
                  <a:pt x="0" y="0"/>
                </a:moveTo>
                <a:lnTo>
                  <a:pt x="17287948" y="0"/>
                </a:lnTo>
                <a:lnTo>
                  <a:pt x="17287948" y="14050386"/>
                </a:lnTo>
                <a:lnTo>
                  <a:pt x="0" y="140503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862012" y="3484469"/>
            <a:ext cx="7715238" cy="473857"/>
            <a:chOff x="0" y="0"/>
            <a:chExt cx="2031997" cy="1248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31997" cy="124802"/>
            </a:xfrm>
            <a:custGeom>
              <a:avLst/>
              <a:gdLst/>
              <a:ahLst/>
              <a:cxnLst/>
              <a:rect l="l" t="t" r="r" b="b"/>
              <a:pathLst>
                <a:path w="2031997" h="124802">
                  <a:moveTo>
                    <a:pt x="0" y="0"/>
                  </a:moveTo>
                  <a:lnTo>
                    <a:pt x="2031997" y="0"/>
                  </a:lnTo>
                  <a:lnTo>
                    <a:pt x="2031997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9525"/>
              <a:ext cx="2031997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701935" y="9544050"/>
            <a:ext cx="473857" cy="47385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790205" y="9544050"/>
            <a:ext cx="473857" cy="47385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938863" y="9544050"/>
            <a:ext cx="1088270" cy="473857"/>
            <a:chOff x="0" y="0"/>
            <a:chExt cx="286623" cy="12480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86623" cy="124802"/>
            </a:xfrm>
            <a:custGeom>
              <a:avLst/>
              <a:gdLst/>
              <a:ahLst/>
              <a:cxnLst/>
              <a:rect l="l" t="t" r="r" b="b"/>
              <a:pathLst>
                <a:path w="286623" h="124802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"/>
              <a:ext cx="28662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674905" y="9544050"/>
            <a:ext cx="473857" cy="473857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139238" y="9544050"/>
            <a:ext cx="473857" cy="47385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911834" y="9544050"/>
            <a:ext cx="464332" cy="473857"/>
            <a:chOff x="0" y="0"/>
            <a:chExt cx="122293" cy="12480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2293" cy="124802"/>
            </a:xfrm>
            <a:custGeom>
              <a:avLst/>
              <a:gdLst/>
              <a:ahLst/>
              <a:cxnLst/>
              <a:rect l="l" t="t" r="r" b="b"/>
              <a:pathLst>
                <a:path w="122293" h="124802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2229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8973740" y="9648895"/>
            <a:ext cx="350045" cy="281309"/>
          </a:xfrm>
          <a:custGeom>
            <a:avLst/>
            <a:gdLst/>
            <a:ahLst/>
            <a:cxnLst/>
            <a:rect l="l" t="t" r="r" b="b"/>
            <a:pathLst>
              <a:path w="350045" h="281309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9652126" y="2355503"/>
            <a:ext cx="8062918" cy="6229353"/>
            <a:chOff x="0" y="0"/>
            <a:chExt cx="2123567" cy="164065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123567" cy="1640653"/>
            </a:xfrm>
            <a:custGeom>
              <a:avLst/>
              <a:gdLst/>
              <a:ahLst/>
              <a:cxnLst/>
              <a:rect l="l" t="t" r="r" b="b"/>
              <a:pathLst>
                <a:path w="2123567" h="1640653">
                  <a:moveTo>
                    <a:pt x="28806" y="0"/>
                  </a:moveTo>
                  <a:lnTo>
                    <a:pt x="2094761" y="0"/>
                  </a:lnTo>
                  <a:cubicBezTo>
                    <a:pt x="2102401" y="0"/>
                    <a:pt x="2109728" y="3035"/>
                    <a:pt x="2115130" y="8437"/>
                  </a:cubicBezTo>
                  <a:cubicBezTo>
                    <a:pt x="2120532" y="13839"/>
                    <a:pt x="2123567" y="21166"/>
                    <a:pt x="2123567" y="28806"/>
                  </a:cubicBezTo>
                  <a:lnTo>
                    <a:pt x="2123567" y="1611847"/>
                  </a:lnTo>
                  <a:cubicBezTo>
                    <a:pt x="2123567" y="1627756"/>
                    <a:pt x="2110670" y="1640653"/>
                    <a:pt x="2094761" y="1640653"/>
                  </a:cubicBezTo>
                  <a:lnTo>
                    <a:pt x="28806" y="1640653"/>
                  </a:lnTo>
                  <a:cubicBezTo>
                    <a:pt x="12897" y="1640653"/>
                    <a:pt x="0" y="1627756"/>
                    <a:pt x="0" y="1611847"/>
                  </a:cubicBezTo>
                  <a:lnTo>
                    <a:pt x="0" y="28806"/>
                  </a:lnTo>
                  <a:cubicBezTo>
                    <a:pt x="0" y="12897"/>
                    <a:pt x="12897" y="0"/>
                    <a:pt x="28806" y="0"/>
                  </a:cubicBezTo>
                  <a:close/>
                </a:path>
              </a:pathLst>
            </a:custGeom>
            <a:solidFill>
              <a:srgbClr val="8792E1"/>
            </a:solidFill>
            <a:ln w="762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-9525"/>
              <a:ext cx="2123567" cy="16501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9846819" y="2560590"/>
            <a:ext cx="7673531" cy="5747742"/>
          </a:xfrm>
          <a:custGeom>
            <a:avLst/>
            <a:gdLst/>
            <a:ahLst/>
            <a:cxnLst/>
            <a:rect l="l" t="t" r="r" b="b"/>
            <a:pathLst>
              <a:path w="7673531" h="5747742">
                <a:moveTo>
                  <a:pt x="0" y="0"/>
                </a:moveTo>
                <a:lnTo>
                  <a:pt x="7673531" y="0"/>
                </a:lnTo>
                <a:lnTo>
                  <a:pt x="7673531" y="5747742"/>
                </a:lnTo>
                <a:lnTo>
                  <a:pt x="0" y="574774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862012" y="1846262"/>
            <a:ext cx="6918027" cy="1638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6999">
                <a:solidFill>
                  <a:srgbClr val="24225C"/>
                </a:solidFill>
                <a:latin typeface="Assistant Bold"/>
              </a:rPr>
              <a:t>Problem Statement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5938863" y="9622229"/>
            <a:ext cx="1088270" cy="30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Kollektif"/>
              </a:rPr>
              <a:t>04/08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28700" y="4571329"/>
            <a:ext cx="7548551" cy="3524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95"/>
              </a:lnSpc>
            </a:pPr>
            <a:r>
              <a:rPr lang="en-US" sz="3353">
                <a:solidFill>
                  <a:srgbClr val="000000"/>
                </a:solidFill>
                <a:latin typeface="Canva Sans Bold"/>
              </a:rPr>
              <a:t> A predictive model that fills in missing symbols in Morse code sequences. Use machine learning to decode gaps, connecting dots for clear communication in the digital era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0332" y="3339895"/>
            <a:ext cx="8163238" cy="580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8F9FF"/>
                </a:solidFill>
                <a:latin typeface="Canva Sans Bold"/>
              </a:rPr>
              <a:t>.--. .-. --- -... .- -- ... - .- -- .- -- . -. -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73905" y="843411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930207" y="-2129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718092" y="1047750"/>
            <a:ext cx="9545970" cy="84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6999">
                <a:solidFill>
                  <a:srgbClr val="24225C"/>
                </a:solidFill>
                <a:latin typeface="Assistant Bold"/>
              </a:rPr>
              <a:t>Dataset Creation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9323785" y="1800178"/>
            <a:ext cx="7935515" cy="383046"/>
            <a:chOff x="0" y="0"/>
            <a:chExt cx="2090012" cy="1008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90012" cy="100885"/>
            </a:xfrm>
            <a:custGeom>
              <a:avLst/>
              <a:gdLst/>
              <a:ahLst/>
              <a:cxnLst/>
              <a:rect l="l" t="t" r="r" b="b"/>
              <a:pathLst>
                <a:path w="2090012" h="100885">
                  <a:moveTo>
                    <a:pt x="0" y="0"/>
                  </a:moveTo>
                  <a:lnTo>
                    <a:pt x="2090012" y="0"/>
                  </a:lnTo>
                  <a:lnTo>
                    <a:pt x="2090012" y="100885"/>
                  </a:lnTo>
                  <a:lnTo>
                    <a:pt x="0" y="100885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9525"/>
              <a:ext cx="2090012" cy="1104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73474" y="5131231"/>
            <a:ext cx="6070020" cy="30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EFEFE"/>
                </a:solidFill>
                <a:latin typeface="Kollektif Bold"/>
              </a:rPr>
              <a:t>-.. .- ... - . ... - -.-. .-. .- ... .. --- -.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5701935" y="9544050"/>
            <a:ext cx="473857" cy="473857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790205" y="9544050"/>
            <a:ext cx="473857" cy="473857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938863" y="9544050"/>
            <a:ext cx="1088270" cy="473857"/>
            <a:chOff x="0" y="0"/>
            <a:chExt cx="286623" cy="12480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86623" cy="124802"/>
            </a:xfrm>
            <a:custGeom>
              <a:avLst/>
              <a:gdLst/>
              <a:ahLst/>
              <a:cxnLst/>
              <a:rect l="l" t="t" r="r" b="b"/>
              <a:pathLst>
                <a:path w="286623" h="124802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28662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674905" y="9544050"/>
            <a:ext cx="473857" cy="473857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139238" y="9544050"/>
            <a:ext cx="473857" cy="473857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8911834" y="9544050"/>
            <a:ext cx="464332" cy="473857"/>
            <a:chOff x="0" y="0"/>
            <a:chExt cx="122293" cy="12480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22293" cy="124802"/>
            </a:xfrm>
            <a:custGeom>
              <a:avLst/>
              <a:gdLst/>
              <a:ahLst/>
              <a:cxnLst/>
              <a:rect l="l" t="t" r="r" b="b"/>
              <a:pathLst>
                <a:path w="122293" h="124802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9525"/>
              <a:ext cx="12229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>
            <a:off x="8973740" y="9648895"/>
            <a:ext cx="350045" cy="281309"/>
          </a:xfrm>
          <a:custGeom>
            <a:avLst/>
            <a:gdLst/>
            <a:ahLst/>
            <a:cxnLst/>
            <a:rect l="l" t="t" r="r" b="b"/>
            <a:pathLst>
              <a:path w="350045" h="281309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 rot="-3931593" flipV="1">
            <a:off x="-3780199" y="-930215"/>
            <a:ext cx="12234193" cy="9253499"/>
          </a:xfrm>
          <a:custGeom>
            <a:avLst/>
            <a:gdLst/>
            <a:ahLst/>
            <a:cxnLst/>
            <a:rect l="l" t="t" r="r" b="b"/>
            <a:pathLst>
              <a:path w="12234193" h="9253499">
                <a:moveTo>
                  <a:pt x="0" y="9253499"/>
                </a:moveTo>
                <a:lnTo>
                  <a:pt x="12234193" y="9253499"/>
                </a:lnTo>
                <a:lnTo>
                  <a:pt x="12234193" y="0"/>
                </a:lnTo>
                <a:lnTo>
                  <a:pt x="0" y="0"/>
                </a:lnTo>
                <a:lnTo>
                  <a:pt x="0" y="925349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29" name="Group 29"/>
          <p:cNvGrpSpPr/>
          <p:nvPr/>
        </p:nvGrpSpPr>
        <p:grpSpPr>
          <a:xfrm>
            <a:off x="7718092" y="2440355"/>
            <a:ext cx="1093914" cy="1093914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792E1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7914237" y="2619485"/>
            <a:ext cx="735653" cy="735653"/>
          </a:xfrm>
          <a:custGeom>
            <a:avLst/>
            <a:gdLst/>
            <a:ahLst/>
            <a:cxnLst/>
            <a:rect l="l" t="t" r="r" b="b"/>
            <a:pathLst>
              <a:path w="735653" h="735653">
                <a:moveTo>
                  <a:pt x="0" y="0"/>
                </a:moveTo>
                <a:lnTo>
                  <a:pt x="735653" y="0"/>
                </a:lnTo>
                <a:lnTo>
                  <a:pt x="735653" y="735654"/>
                </a:lnTo>
                <a:lnTo>
                  <a:pt x="0" y="73565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8819423" y="3945024"/>
            <a:ext cx="3683561" cy="1665786"/>
          </a:xfrm>
          <a:custGeom>
            <a:avLst/>
            <a:gdLst/>
            <a:ahLst/>
            <a:cxnLst/>
            <a:rect l="l" t="t" r="r" b="b"/>
            <a:pathLst>
              <a:path w="3683561" h="1665786">
                <a:moveTo>
                  <a:pt x="0" y="0"/>
                </a:moveTo>
                <a:lnTo>
                  <a:pt x="3683561" y="0"/>
                </a:lnTo>
                <a:lnTo>
                  <a:pt x="3683561" y="1665785"/>
                </a:lnTo>
                <a:lnTo>
                  <a:pt x="0" y="166578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  <a:ln w="57150" cap="sq">
            <a:solidFill>
              <a:srgbClr val="000000"/>
            </a:solidFill>
            <a:prstDash val="solid"/>
            <a:miter/>
          </a:ln>
        </p:spPr>
      </p:sp>
      <p:grpSp>
        <p:nvGrpSpPr>
          <p:cNvPr id="34" name="Group 34"/>
          <p:cNvGrpSpPr/>
          <p:nvPr/>
        </p:nvGrpSpPr>
        <p:grpSpPr>
          <a:xfrm>
            <a:off x="12555537" y="2443410"/>
            <a:ext cx="1093914" cy="1093914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792E1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37" name="Freeform 37"/>
          <p:cNvSpPr/>
          <p:nvPr/>
        </p:nvSpPr>
        <p:spPr>
          <a:xfrm>
            <a:off x="13971046" y="3945024"/>
            <a:ext cx="3676378" cy="1618867"/>
          </a:xfrm>
          <a:custGeom>
            <a:avLst/>
            <a:gdLst/>
            <a:ahLst/>
            <a:cxnLst/>
            <a:rect l="l" t="t" r="r" b="b"/>
            <a:pathLst>
              <a:path w="3676378" h="1618867">
                <a:moveTo>
                  <a:pt x="0" y="0"/>
                </a:moveTo>
                <a:lnTo>
                  <a:pt x="3676377" y="0"/>
                </a:lnTo>
                <a:lnTo>
                  <a:pt x="3676377" y="1618866"/>
                </a:lnTo>
                <a:lnTo>
                  <a:pt x="0" y="161886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16760" r="-16760"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</p:sp>
      <p:grpSp>
        <p:nvGrpSpPr>
          <p:cNvPr id="38" name="Group 38"/>
          <p:cNvGrpSpPr/>
          <p:nvPr/>
        </p:nvGrpSpPr>
        <p:grpSpPr>
          <a:xfrm>
            <a:off x="7555976" y="5801704"/>
            <a:ext cx="1093914" cy="1093914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792E1"/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41" name="Freeform 41"/>
          <p:cNvSpPr/>
          <p:nvPr/>
        </p:nvSpPr>
        <p:spPr>
          <a:xfrm>
            <a:off x="7910196" y="5983447"/>
            <a:ext cx="539669" cy="831860"/>
          </a:xfrm>
          <a:custGeom>
            <a:avLst/>
            <a:gdLst/>
            <a:ahLst/>
            <a:cxnLst/>
            <a:rect l="l" t="t" r="r" b="b"/>
            <a:pathLst>
              <a:path w="539669" h="831860">
                <a:moveTo>
                  <a:pt x="0" y="0"/>
                </a:moveTo>
                <a:lnTo>
                  <a:pt x="539669" y="0"/>
                </a:lnTo>
                <a:lnTo>
                  <a:pt x="539669" y="831860"/>
                </a:lnTo>
                <a:lnTo>
                  <a:pt x="0" y="83186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42" name="Freeform 42"/>
          <p:cNvSpPr/>
          <p:nvPr/>
        </p:nvSpPr>
        <p:spPr>
          <a:xfrm>
            <a:off x="8911834" y="7282104"/>
            <a:ext cx="3591150" cy="1670394"/>
          </a:xfrm>
          <a:custGeom>
            <a:avLst/>
            <a:gdLst/>
            <a:ahLst/>
            <a:cxnLst/>
            <a:rect l="l" t="t" r="r" b="b"/>
            <a:pathLst>
              <a:path w="3591150" h="1670394">
                <a:moveTo>
                  <a:pt x="0" y="0"/>
                </a:moveTo>
                <a:lnTo>
                  <a:pt x="3591150" y="0"/>
                </a:lnTo>
                <a:lnTo>
                  <a:pt x="3591150" y="1670394"/>
                </a:lnTo>
                <a:lnTo>
                  <a:pt x="0" y="167039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16354" r="-23619"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</p:sp>
      <p:grpSp>
        <p:nvGrpSpPr>
          <p:cNvPr id="43" name="Group 43"/>
          <p:cNvGrpSpPr/>
          <p:nvPr/>
        </p:nvGrpSpPr>
        <p:grpSpPr>
          <a:xfrm>
            <a:off x="12744585" y="5773488"/>
            <a:ext cx="1093914" cy="1093914"/>
            <a:chOff x="0" y="0"/>
            <a:chExt cx="812800" cy="8128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792E1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46" name="Freeform 46"/>
          <p:cNvSpPr/>
          <p:nvPr/>
        </p:nvSpPr>
        <p:spPr>
          <a:xfrm>
            <a:off x="12942094" y="5990886"/>
            <a:ext cx="715550" cy="715550"/>
          </a:xfrm>
          <a:custGeom>
            <a:avLst/>
            <a:gdLst/>
            <a:ahLst/>
            <a:cxnLst/>
            <a:rect l="l" t="t" r="r" b="b"/>
            <a:pathLst>
              <a:path w="715550" h="715550">
                <a:moveTo>
                  <a:pt x="0" y="0"/>
                </a:moveTo>
                <a:lnTo>
                  <a:pt x="715550" y="0"/>
                </a:lnTo>
                <a:lnTo>
                  <a:pt x="715550" y="715550"/>
                </a:lnTo>
                <a:lnTo>
                  <a:pt x="0" y="71555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</p:sp>
      <p:sp>
        <p:nvSpPr>
          <p:cNvPr id="47" name="Freeform 47"/>
          <p:cNvSpPr/>
          <p:nvPr/>
        </p:nvSpPr>
        <p:spPr>
          <a:xfrm>
            <a:off x="14073707" y="7248347"/>
            <a:ext cx="3517337" cy="1670394"/>
          </a:xfrm>
          <a:custGeom>
            <a:avLst/>
            <a:gdLst/>
            <a:ahLst/>
            <a:cxnLst/>
            <a:rect l="l" t="t" r="r" b="b"/>
            <a:pathLst>
              <a:path w="3517337" h="1670394">
                <a:moveTo>
                  <a:pt x="0" y="0"/>
                </a:moveTo>
                <a:lnTo>
                  <a:pt x="3517338" y="0"/>
                </a:lnTo>
                <a:lnTo>
                  <a:pt x="3517338" y="1670394"/>
                </a:lnTo>
                <a:lnTo>
                  <a:pt x="0" y="1670394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-17287" r="-17287"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</p:sp>
      <p:sp>
        <p:nvSpPr>
          <p:cNvPr id="48" name="Freeform 48"/>
          <p:cNvSpPr/>
          <p:nvPr/>
        </p:nvSpPr>
        <p:spPr>
          <a:xfrm>
            <a:off x="183004" y="663584"/>
            <a:ext cx="4877975" cy="4914836"/>
          </a:xfrm>
          <a:custGeom>
            <a:avLst/>
            <a:gdLst/>
            <a:ahLst/>
            <a:cxnLst/>
            <a:rect l="l" t="t" r="r" b="b"/>
            <a:pathLst>
              <a:path w="4877975" h="4914836">
                <a:moveTo>
                  <a:pt x="0" y="0"/>
                </a:moveTo>
                <a:lnTo>
                  <a:pt x="4877975" y="0"/>
                </a:lnTo>
                <a:lnTo>
                  <a:pt x="4877975" y="4914836"/>
                </a:lnTo>
                <a:lnTo>
                  <a:pt x="0" y="4914836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49" name="TextBox 49"/>
          <p:cNvSpPr txBox="1"/>
          <p:nvPr/>
        </p:nvSpPr>
        <p:spPr>
          <a:xfrm>
            <a:off x="15938863" y="9622229"/>
            <a:ext cx="1088270" cy="30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Kollektif"/>
              </a:rPr>
              <a:t>05/08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8973740" y="2440355"/>
            <a:ext cx="3260203" cy="1361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2599">
                <a:solidFill>
                  <a:srgbClr val="24225C"/>
                </a:solidFill>
                <a:latin typeface="Kollektif"/>
              </a:rPr>
              <a:t> Uploaded a text file file and cleanedthe data using regular expression 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3950974" y="2635430"/>
            <a:ext cx="3288254" cy="713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2599" dirty="0">
                <a:solidFill>
                  <a:srgbClr val="24225C"/>
                </a:solidFill>
                <a:latin typeface="Kollektif"/>
              </a:rPr>
              <a:t>Converting the Text to morse code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975808" y="5981700"/>
            <a:ext cx="3288254" cy="713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2599" dirty="0">
                <a:solidFill>
                  <a:srgbClr val="24225C"/>
                </a:solidFill>
                <a:latin typeface="Kollektif"/>
              </a:rPr>
              <a:t>Creating a dataset for classification model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8973740" y="5829920"/>
            <a:ext cx="3260203" cy="1037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99"/>
              </a:lnSpc>
            </a:pPr>
            <a:r>
              <a:rPr lang="en-US" sz="2599">
                <a:solidFill>
                  <a:srgbClr val="24225C"/>
                </a:solidFill>
                <a:latin typeface="Kollektif"/>
              </a:rPr>
              <a:t>corrupting the data by 1%, 2%, and 5% for sequential model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213379" y="1602894"/>
            <a:ext cx="14579210" cy="580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8F9FF"/>
                </a:solidFill>
                <a:latin typeface="Canva Sans Bold"/>
              </a:rPr>
              <a:t>-.. .- ... - . ... - -.-. .-. .- ... .. --- -.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2039600" y="2631898"/>
            <a:ext cx="2121227" cy="530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000000"/>
                </a:solidFill>
                <a:latin typeface="Hagrid Text Bold"/>
              </a:rPr>
              <a:t>.--.-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H="1">
            <a:off x="9134475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H="1">
            <a:off x="-1152525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8700" y="2334595"/>
            <a:ext cx="3991647" cy="5364165"/>
            <a:chOff x="0" y="0"/>
            <a:chExt cx="3663950" cy="4923790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C939E6"/>
            </a:solid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3265556" y="2334595"/>
            <a:ext cx="3991647" cy="5364165"/>
            <a:chOff x="0" y="0"/>
            <a:chExt cx="3663950" cy="4923790"/>
          </a:xfrm>
        </p:grpSpPr>
        <p:sp>
          <p:nvSpPr>
            <p:cNvPr id="8" name="Freeform 8"/>
            <p:cNvSpPr/>
            <p:nvPr/>
          </p:nvSpPr>
          <p:spPr>
            <a:xfrm flipH="1"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0" y="4499610"/>
                  </a:moveTo>
                  <a:cubicBezTo>
                    <a:pt x="0" y="4699000"/>
                    <a:pt x="161290" y="4859020"/>
                    <a:pt x="359410" y="4859020"/>
                  </a:cubicBezTo>
                  <a:lnTo>
                    <a:pt x="3241040" y="4859020"/>
                  </a:lnTo>
                  <a:cubicBezTo>
                    <a:pt x="3440430" y="4859020"/>
                    <a:pt x="3600450" y="4697730"/>
                    <a:pt x="3600450" y="4499610"/>
                  </a:cubicBezTo>
                  <a:lnTo>
                    <a:pt x="3600450" y="359410"/>
                  </a:lnTo>
                  <a:cubicBezTo>
                    <a:pt x="3600450" y="160020"/>
                    <a:pt x="3439160" y="0"/>
                    <a:pt x="3241040" y="0"/>
                  </a:cubicBezTo>
                  <a:lnTo>
                    <a:pt x="360680" y="0"/>
                  </a:lnTo>
                  <a:cubicBezTo>
                    <a:pt x="161290" y="0"/>
                    <a:pt x="1270" y="161290"/>
                    <a:pt x="1270" y="359410"/>
                  </a:cubicBezTo>
                  <a:lnTo>
                    <a:pt x="0" y="4499610"/>
                  </a:lnTo>
                  <a:close/>
                </a:path>
              </a:pathLst>
            </a:custGeom>
            <a:solidFill>
              <a:srgbClr val="C939E6"/>
            </a:solidFill>
            <a:ln w="12700">
              <a:solidFill>
                <a:srgbClr val="000000"/>
              </a:solidFill>
            </a:ln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C939E6"/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9181388" y="2334595"/>
            <a:ext cx="3999470" cy="5374678"/>
            <a:chOff x="0" y="0"/>
            <a:chExt cx="3663950" cy="4923790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solidFill>
              <a:srgbClr val="C939E6"/>
            </a:solidFill>
            <a:ln w="12700">
              <a:solidFill>
                <a:srgbClr val="000000"/>
              </a:solidFill>
            </a:ln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C939E6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5105044" y="2334595"/>
            <a:ext cx="3991647" cy="5364165"/>
            <a:chOff x="0" y="0"/>
            <a:chExt cx="3663950" cy="4923790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solidFill>
              <a:srgbClr val="C939E6"/>
            </a:solidFill>
            <a:ln w="12700">
              <a:solidFill>
                <a:srgbClr val="000000"/>
              </a:solidFill>
            </a:ln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C939E6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057837" y="1708338"/>
            <a:ext cx="5051997" cy="399294"/>
            <a:chOff x="0" y="0"/>
            <a:chExt cx="1330567" cy="1051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30567" cy="105164"/>
            </a:xfrm>
            <a:custGeom>
              <a:avLst/>
              <a:gdLst/>
              <a:ahLst/>
              <a:cxnLst/>
              <a:rect l="l" t="t" r="r" b="b"/>
              <a:pathLst>
                <a:path w="1330567" h="105164">
                  <a:moveTo>
                    <a:pt x="0" y="0"/>
                  </a:moveTo>
                  <a:lnTo>
                    <a:pt x="1330567" y="0"/>
                  </a:lnTo>
                  <a:lnTo>
                    <a:pt x="1330567" y="105164"/>
                  </a:lnTo>
                  <a:lnTo>
                    <a:pt x="0" y="105164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1330567" cy="1146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5701935" y="9544050"/>
            <a:ext cx="473857" cy="473857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6790205" y="9544050"/>
            <a:ext cx="473857" cy="473857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938863" y="9544050"/>
            <a:ext cx="1088270" cy="473857"/>
            <a:chOff x="0" y="0"/>
            <a:chExt cx="286623" cy="12480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86623" cy="124802"/>
            </a:xfrm>
            <a:custGeom>
              <a:avLst/>
              <a:gdLst/>
              <a:ahLst/>
              <a:cxnLst/>
              <a:rect l="l" t="t" r="r" b="b"/>
              <a:pathLst>
                <a:path w="286623" h="124802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9525"/>
              <a:ext cx="28662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8674905" y="9544050"/>
            <a:ext cx="473857" cy="473857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139238" y="9544050"/>
            <a:ext cx="473857" cy="473857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8911834" y="9544050"/>
            <a:ext cx="464332" cy="473857"/>
            <a:chOff x="0" y="0"/>
            <a:chExt cx="122293" cy="12480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22293" cy="124802"/>
            </a:xfrm>
            <a:custGeom>
              <a:avLst/>
              <a:gdLst/>
              <a:ahLst/>
              <a:cxnLst/>
              <a:rect l="l" t="t" r="r" b="b"/>
              <a:pathLst>
                <a:path w="122293" h="124802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9525"/>
              <a:ext cx="12229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37" name="Freeform 37"/>
          <p:cNvSpPr/>
          <p:nvPr/>
        </p:nvSpPr>
        <p:spPr>
          <a:xfrm>
            <a:off x="8973740" y="9648895"/>
            <a:ext cx="350045" cy="281309"/>
          </a:xfrm>
          <a:custGeom>
            <a:avLst/>
            <a:gdLst/>
            <a:ahLst/>
            <a:cxnLst/>
            <a:rect l="l" t="t" r="r" b="b"/>
            <a:pathLst>
              <a:path w="350045" h="281309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8" name="Group 38"/>
          <p:cNvGrpSpPr/>
          <p:nvPr/>
        </p:nvGrpSpPr>
        <p:grpSpPr>
          <a:xfrm>
            <a:off x="1057837" y="2361660"/>
            <a:ext cx="3962510" cy="5364165"/>
            <a:chOff x="0" y="0"/>
            <a:chExt cx="1043624" cy="1412784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043624" cy="1412784"/>
            </a:xfrm>
            <a:custGeom>
              <a:avLst/>
              <a:gdLst/>
              <a:ahLst/>
              <a:cxnLst/>
              <a:rect l="l" t="t" r="r" b="b"/>
              <a:pathLst>
                <a:path w="1043624" h="1412784">
                  <a:moveTo>
                    <a:pt x="99643" y="0"/>
                  </a:moveTo>
                  <a:lnTo>
                    <a:pt x="943981" y="0"/>
                  </a:lnTo>
                  <a:cubicBezTo>
                    <a:pt x="999012" y="0"/>
                    <a:pt x="1043624" y="44612"/>
                    <a:pt x="1043624" y="99643"/>
                  </a:cubicBezTo>
                  <a:lnTo>
                    <a:pt x="1043624" y="1313141"/>
                  </a:lnTo>
                  <a:cubicBezTo>
                    <a:pt x="1043624" y="1368172"/>
                    <a:pt x="999012" y="1412784"/>
                    <a:pt x="943981" y="1412784"/>
                  </a:cubicBezTo>
                  <a:lnTo>
                    <a:pt x="99643" y="1412784"/>
                  </a:lnTo>
                  <a:cubicBezTo>
                    <a:pt x="44612" y="1412784"/>
                    <a:pt x="0" y="1368172"/>
                    <a:pt x="0" y="1313141"/>
                  </a:cubicBezTo>
                  <a:lnTo>
                    <a:pt x="0" y="99643"/>
                  </a:lnTo>
                  <a:cubicBezTo>
                    <a:pt x="0" y="44612"/>
                    <a:pt x="44612" y="0"/>
                    <a:pt x="99643" y="0"/>
                  </a:cubicBezTo>
                  <a:close/>
                </a:path>
              </a:pathLst>
            </a:custGeom>
            <a:solidFill>
              <a:srgbClr val="848484"/>
            </a:solid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0" name="TextBox 40"/>
            <p:cNvSpPr txBox="1"/>
            <p:nvPr/>
          </p:nvSpPr>
          <p:spPr>
            <a:xfrm>
              <a:off x="0" y="-9525"/>
              <a:ext cx="1043624" cy="14223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019175" y="935361"/>
            <a:ext cx="16230600" cy="84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6999">
                <a:solidFill>
                  <a:srgbClr val="24225C"/>
                </a:solidFill>
                <a:latin typeface="Assistant Bold"/>
              </a:rPr>
              <a:t>Models Used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056809" y="7823750"/>
            <a:ext cx="3963538" cy="785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sz="2599">
                <a:solidFill>
                  <a:srgbClr val="1D2896"/>
                </a:solidFill>
                <a:latin typeface="Kollektif Bold"/>
              </a:rPr>
              <a:t>Accuracy : 0.63</a:t>
            </a:r>
          </a:p>
          <a:p>
            <a:pPr algn="ctr">
              <a:lnSpc>
                <a:spcPts val="2859"/>
              </a:lnSpc>
            </a:pPr>
            <a:r>
              <a:rPr lang="en-US" sz="2599">
                <a:solidFill>
                  <a:srgbClr val="1D2896"/>
                </a:solidFill>
                <a:latin typeface="Kollektif Bold"/>
              </a:rPr>
              <a:t>Window_size = 2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5105044" y="7823750"/>
            <a:ext cx="3991647" cy="423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sz="2599">
                <a:solidFill>
                  <a:srgbClr val="1D2896"/>
                </a:solidFill>
                <a:latin typeface="Kollektif Bold"/>
              </a:rPr>
              <a:t>Accuracy: </a:t>
            </a:r>
            <a:r>
              <a:rPr lang="en-US" sz="2599">
                <a:solidFill>
                  <a:srgbClr val="26C644"/>
                </a:solidFill>
                <a:latin typeface="Kollektif Bold"/>
              </a:rPr>
              <a:t>0.69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182416" y="7823750"/>
            <a:ext cx="3998443" cy="423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sz="2599">
                <a:solidFill>
                  <a:srgbClr val="1D2896"/>
                </a:solidFill>
                <a:latin typeface="Kollektif Bold"/>
              </a:rPr>
              <a:t>Accuracy:</a:t>
            </a:r>
            <a:r>
              <a:rPr lang="en-US" sz="2599">
                <a:solidFill>
                  <a:srgbClr val="EF2E2E"/>
                </a:solidFill>
                <a:latin typeface="Kollektif Bold"/>
              </a:rPr>
              <a:t> 0.60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3266584" y="7823750"/>
            <a:ext cx="3992716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sz="2599" dirty="0">
                <a:solidFill>
                  <a:srgbClr val="1D2896"/>
                </a:solidFill>
                <a:latin typeface="Kollektif Bold"/>
              </a:rPr>
              <a:t>Accuracy: 0.64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5938863" y="9622229"/>
            <a:ext cx="1088270" cy="30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Kollektif"/>
              </a:rPr>
              <a:t>06/08</a:t>
            </a:r>
          </a:p>
        </p:txBody>
      </p:sp>
      <p:grpSp>
        <p:nvGrpSpPr>
          <p:cNvPr id="47" name="Group 47"/>
          <p:cNvGrpSpPr/>
          <p:nvPr/>
        </p:nvGrpSpPr>
        <p:grpSpPr>
          <a:xfrm>
            <a:off x="5171965" y="2334595"/>
            <a:ext cx="3962510" cy="5364165"/>
            <a:chOff x="0" y="0"/>
            <a:chExt cx="1043624" cy="1412784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043624" cy="1412784"/>
            </a:xfrm>
            <a:custGeom>
              <a:avLst/>
              <a:gdLst/>
              <a:ahLst/>
              <a:cxnLst/>
              <a:rect l="l" t="t" r="r" b="b"/>
              <a:pathLst>
                <a:path w="1043624" h="1412784">
                  <a:moveTo>
                    <a:pt x="99643" y="0"/>
                  </a:moveTo>
                  <a:lnTo>
                    <a:pt x="943981" y="0"/>
                  </a:lnTo>
                  <a:cubicBezTo>
                    <a:pt x="999012" y="0"/>
                    <a:pt x="1043624" y="44612"/>
                    <a:pt x="1043624" y="99643"/>
                  </a:cubicBezTo>
                  <a:lnTo>
                    <a:pt x="1043624" y="1313141"/>
                  </a:lnTo>
                  <a:cubicBezTo>
                    <a:pt x="1043624" y="1368172"/>
                    <a:pt x="999012" y="1412784"/>
                    <a:pt x="943981" y="1412784"/>
                  </a:cubicBezTo>
                  <a:lnTo>
                    <a:pt x="99643" y="1412784"/>
                  </a:lnTo>
                  <a:cubicBezTo>
                    <a:pt x="44612" y="1412784"/>
                    <a:pt x="0" y="1368172"/>
                    <a:pt x="0" y="1313141"/>
                  </a:cubicBezTo>
                  <a:lnTo>
                    <a:pt x="0" y="99643"/>
                  </a:lnTo>
                  <a:cubicBezTo>
                    <a:pt x="0" y="44612"/>
                    <a:pt x="44612" y="0"/>
                    <a:pt x="99643" y="0"/>
                  </a:cubicBezTo>
                  <a:close/>
                </a:path>
              </a:pathLst>
            </a:custGeom>
            <a:solidFill>
              <a:srgbClr val="848484"/>
            </a:solid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9" name="TextBox 49"/>
            <p:cNvSpPr txBox="1"/>
            <p:nvPr/>
          </p:nvSpPr>
          <p:spPr>
            <a:xfrm>
              <a:off x="0" y="-9525"/>
              <a:ext cx="1043624" cy="14223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9182416" y="2334595"/>
            <a:ext cx="3962510" cy="5364165"/>
            <a:chOff x="0" y="0"/>
            <a:chExt cx="1043624" cy="1412784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43624" cy="1412784"/>
            </a:xfrm>
            <a:custGeom>
              <a:avLst/>
              <a:gdLst/>
              <a:ahLst/>
              <a:cxnLst/>
              <a:rect l="l" t="t" r="r" b="b"/>
              <a:pathLst>
                <a:path w="1043624" h="1412784">
                  <a:moveTo>
                    <a:pt x="99643" y="0"/>
                  </a:moveTo>
                  <a:lnTo>
                    <a:pt x="943981" y="0"/>
                  </a:lnTo>
                  <a:cubicBezTo>
                    <a:pt x="999012" y="0"/>
                    <a:pt x="1043624" y="44612"/>
                    <a:pt x="1043624" y="99643"/>
                  </a:cubicBezTo>
                  <a:lnTo>
                    <a:pt x="1043624" y="1313141"/>
                  </a:lnTo>
                  <a:cubicBezTo>
                    <a:pt x="1043624" y="1368172"/>
                    <a:pt x="999012" y="1412784"/>
                    <a:pt x="943981" y="1412784"/>
                  </a:cubicBezTo>
                  <a:lnTo>
                    <a:pt x="99643" y="1412784"/>
                  </a:lnTo>
                  <a:cubicBezTo>
                    <a:pt x="44612" y="1412784"/>
                    <a:pt x="0" y="1368172"/>
                    <a:pt x="0" y="1313141"/>
                  </a:cubicBezTo>
                  <a:lnTo>
                    <a:pt x="0" y="99643"/>
                  </a:lnTo>
                  <a:cubicBezTo>
                    <a:pt x="0" y="44612"/>
                    <a:pt x="44612" y="0"/>
                    <a:pt x="99643" y="0"/>
                  </a:cubicBezTo>
                  <a:close/>
                </a:path>
              </a:pathLst>
            </a:custGeom>
            <a:solidFill>
              <a:srgbClr val="848484"/>
            </a:solid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2" name="TextBox 52"/>
            <p:cNvSpPr txBox="1"/>
            <p:nvPr/>
          </p:nvSpPr>
          <p:spPr>
            <a:xfrm>
              <a:off x="0" y="-9525"/>
              <a:ext cx="1043624" cy="14223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3268435" y="2361660"/>
            <a:ext cx="3962510" cy="5364165"/>
            <a:chOff x="0" y="0"/>
            <a:chExt cx="1043624" cy="1412784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043624" cy="1412784"/>
            </a:xfrm>
            <a:custGeom>
              <a:avLst/>
              <a:gdLst/>
              <a:ahLst/>
              <a:cxnLst/>
              <a:rect l="l" t="t" r="r" b="b"/>
              <a:pathLst>
                <a:path w="1043624" h="1412784">
                  <a:moveTo>
                    <a:pt x="99643" y="0"/>
                  </a:moveTo>
                  <a:lnTo>
                    <a:pt x="943981" y="0"/>
                  </a:lnTo>
                  <a:cubicBezTo>
                    <a:pt x="999012" y="0"/>
                    <a:pt x="1043624" y="44612"/>
                    <a:pt x="1043624" y="99643"/>
                  </a:cubicBezTo>
                  <a:lnTo>
                    <a:pt x="1043624" y="1313141"/>
                  </a:lnTo>
                  <a:cubicBezTo>
                    <a:pt x="1043624" y="1368172"/>
                    <a:pt x="999012" y="1412784"/>
                    <a:pt x="943981" y="1412784"/>
                  </a:cubicBezTo>
                  <a:lnTo>
                    <a:pt x="99643" y="1412784"/>
                  </a:lnTo>
                  <a:cubicBezTo>
                    <a:pt x="44612" y="1412784"/>
                    <a:pt x="0" y="1368172"/>
                    <a:pt x="0" y="1313141"/>
                  </a:cubicBezTo>
                  <a:lnTo>
                    <a:pt x="0" y="99643"/>
                  </a:lnTo>
                  <a:cubicBezTo>
                    <a:pt x="0" y="44612"/>
                    <a:pt x="44612" y="0"/>
                    <a:pt x="99643" y="0"/>
                  </a:cubicBezTo>
                  <a:close/>
                </a:path>
              </a:pathLst>
            </a:custGeom>
            <a:solidFill>
              <a:srgbClr val="848484"/>
            </a:solid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5" name="TextBox 55"/>
            <p:cNvSpPr txBox="1"/>
            <p:nvPr/>
          </p:nvSpPr>
          <p:spPr>
            <a:xfrm>
              <a:off x="0" y="-9525"/>
              <a:ext cx="1043624" cy="14223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56" name="TextBox 56"/>
          <p:cNvSpPr txBox="1"/>
          <p:nvPr/>
        </p:nvSpPr>
        <p:spPr>
          <a:xfrm>
            <a:off x="1104434" y="3525427"/>
            <a:ext cx="3962510" cy="27348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8F9FF"/>
                </a:solidFill>
                <a:latin typeface="Canva Sans Bold"/>
              </a:rPr>
              <a:t>Sliding Window 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8F9FF"/>
                </a:solidFill>
                <a:latin typeface="Canva Sans Bold"/>
              </a:rPr>
              <a:t>Technique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105044" y="3987374"/>
            <a:ext cx="3962510" cy="1810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8F9FF"/>
                </a:solidFill>
                <a:latin typeface="Canva Sans Bold"/>
              </a:rPr>
              <a:t>Decision Tree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9220200" y="3864579"/>
            <a:ext cx="3962510" cy="1810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8F9FF"/>
                </a:solidFill>
                <a:latin typeface="Canva Sans Bold"/>
              </a:rPr>
              <a:t>Logistic Regression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3439927" y="3402632"/>
            <a:ext cx="3692023" cy="27348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8F9FF"/>
                </a:solidFill>
                <a:latin typeface="Canva Sans Bold"/>
              </a:rPr>
              <a:t>Long Short -Term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8F9FF"/>
                </a:solidFill>
                <a:latin typeface="Canva Sans Bold"/>
              </a:rPr>
              <a:t>Memory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104434" y="1546382"/>
            <a:ext cx="5005399" cy="580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8F9FF"/>
                </a:solidFill>
                <a:latin typeface="Canva Sans"/>
              </a:rPr>
              <a:t>-- --- -.. . - .-.. ..- ... . -..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H="1">
            <a:off x="9134475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H="1"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7292710" flipV="1">
            <a:off x="9504594" y="3800129"/>
            <a:ext cx="12394681" cy="9374886"/>
          </a:xfrm>
          <a:custGeom>
            <a:avLst/>
            <a:gdLst/>
            <a:ahLst/>
            <a:cxnLst/>
            <a:rect l="l" t="t" r="r" b="b"/>
            <a:pathLst>
              <a:path w="12394681" h="9374886">
                <a:moveTo>
                  <a:pt x="0" y="9374886"/>
                </a:moveTo>
                <a:lnTo>
                  <a:pt x="12394681" y="9374886"/>
                </a:lnTo>
                <a:lnTo>
                  <a:pt x="12394681" y="0"/>
                </a:lnTo>
                <a:lnTo>
                  <a:pt x="0" y="0"/>
                </a:lnTo>
                <a:lnTo>
                  <a:pt x="0" y="9374886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9613095" y="2976399"/>
            <a:ext cx="7887896" cy="2624302"/>
            <a:chOff x="0" y="0"/>
            <a:chExt cx="1826726" cy="10037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26726" cy="1003741"/>
            </a:xfrm>
            <a:custGeom>
              <a:avLst/>
              <a:gdLst/>
              <a:ahLst/>
              <a:cxnLst/>
              <a:rect l="l" t="t" r="r" b="b"/>
              <a:pathLst>
                <a:path w="1826726" h="1003741">
                  <a:moveTo>
                    <a:pt x="1702266" y="1003740"/>
                  </a:moveTo>
                  <a:lnTo>
                    <a:pt x="124460" y="1003740"/>
                  </a:lnTo>
                  <a:cubicBezTo>
                    <a:pt x="55880" y="1003740"/>
                    <a:pt x="0" y="947861"/>
                    <a:pt x="0" y="8792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02266" y="0"/>
                  </a:lnTo>
                  <a:cubicBezTo>
                    <a:pt x="1770846" y="0"/>
                    <a:pt x="1826726" y="55880"/>
                    <a:pt x="1826726" y="124460"/>
                  </a:cubicBezTo>
                  <a:lnTo>
                    <a:pt x="1826726" y="879281"/>
                  </a:lnTo>
                  <a:cubicBezTo>
                    <a:pt x="1826726" y="947861"/>
                    <a:pt x="1770846" y="1003741"/>
                    <a:pt x="1702266" y="100374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915366"/>
            <a:ext cx="7883134" cy="7883134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1270" cy="6350000"/>
            </a:xfrm>
            <a:custGeom>
              <a:avLst/>
              <a:gdLst/>
              <a:ahLst/>
              <a:cxnLst/>
              <a:rect l="l" t="t" r="r" b="b"/>
              <a:pathLst>
                <a:path w="6351270" h="6350000">
                  <a:moveTo>
                    <a:pt x="5985510" y="0"/>
                  </a:moveTo>
                  <a:lnTo>
                    <a:pt x="364490" y="0"/>
                  </a:lnTo>
                  <a:cubicBezTo>
                    <a:pt x="162560" y="0"/>
                    <a:pt x="0" y="162560"/>
                    <a:pt x="0" y="364490"/>
                  </a:cubicBezTo>
                  <a:lnTo>
                    <a:pt x="0" y="5986780"/>
                  </a:lnTo>
                  <a:cubicBezTo>
                    <a:pt x="0" y="6187440"/>
                    <a:pt x="162560" y="6350000"/>
                    <a:pt x="364490" y="6350000"/>
                  </a:cubicBezTo>
                  <a:lnTo>
                    <a:pt x="5986780" y="6350000"/>
                  </a:lnTo>
                  <a:cubicBezTo>
                    <a:pt x="6187440" y="6350000"/>
                    <a:pt x="6351270" y="6187440"/>
                    <a:pt x="6351270" y="5985510"/>
                  </a:cubicBezTo>
                  <a:lnTo>
                    <a:pt x="6351270" y="364490"/>
                  </a:lnTo>
                  <a:cubicBezTo>
                    <a:pt x="6350000" y="162560"/>
                    <a:pt x="6187440" y="0"/>
                    <a:pt x="5985510" y="0"/>
                  </a:cubicBezTo>
                  <a:close/>
                </a:path>
              </a:pathLst>
            </a:custGeom>
            <a:blipFill>
              <a:blip r:embed="rId7"/>
              <a:stretch>
                <a:fillRect l="-25031" r="-25031"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 rot="-3107602" flipV="1">
            <a:off x="-1780787" y="-1649759"/>
            <a:ext cx="7082464" cy="5356918"/>
          </a:xfrm>
          <a:custGeom>
            <a:avLst/>
            <a:gdLst/>
            <a:ahLst/>
            <a:cxnLst/>
            <a:rect l="l" t="t" r="r" b="b"/>
            <a:pathLst>
              <a:path w="7082464" h="5356918">
                <a:moveTo>
                  <a:pt x="0" y="5356918"/>
                </a:moveTo>
                <a:lnTo>
                  <a:pt x="7082463" y="5356918"/>
                </a:lnTo>
                <a:lnTo>
                  <a:pt x="7082463" y="0"/>
                </a:lnTo>
                <a:lnTo>
                  <a:pt x="0" y="0"/>
                </a:lnTo>
                <a:lnTo>
                  <a:pt x="0" y="535691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28700" y="9544050"/>
            <a:ext cx="473857" cy="47385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371556" y="9544050"/>
            <a:ext cx="473857" cy="473857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65629" y="9544050"/>
            <a:ext cx="2342856" cy="473857"/>
            <a:chOff x="0" y="0"/>
            <a:chExt cx="617048" cy="12480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17048" cy="124802"/>
            </a:xfrm>
            <a:custGeom>
              <a:avLst/>
              <a:gdLst/>
              <a:ahLst/>
              <a:cxnLst/>
              <a:rect l="l" t="t" r="r" b="b"/>
              <a:pathLst>
                <a:path w="617048" h="124802">
                  <a:moveTo>
                    <a:pt x="0" y="0"/>
                  </a:moveTo>
                  <a:lnTo>
                    <a:pt x="617048" y="0"/>
                  </a:lnTo>
                  <a:lnTo>
                    <a:pt x="617048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617048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5701935" y="9544050"/>
            <a:ext cx="473857" cy="473857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6790205" y="9544050"/>
            <a:ext cx="473857" cy="473857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938863" y="9544050"/>
            <a:ext cx="1088270" cy="473857"/>
            <a:chOff x="0" y="0"/>
            <a:chExt cx="286623" cy="12480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86623" cy="124802"/>
            </a:xfrm>
            <a:custGeom>
              <a:avLst/>
              <a:gdLst/>
              <a:ahLst/>
              <a:cxnLst/>
              <a:rect l="l" t="t" r="r" b="b"/>
              <a:pathLst>
                <a:path w="286623" h="124802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9525"/>
              <a:ext cx="28662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8674905" y="9544050"/>
            <a:ext cx="473857" cy="473857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139238" y="9544050"/>
            <a:ext cx="473857" cy="473857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8911834" y="9544050"/>
            <a:ext cx="464332" cy="473857"/>
            <a:chOff x="0" y="0"/>
            <a:chExt cx="122293" cy="12480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22293" cy="124802"/>
            </a:xfrm>
            <a:custGeom>
              <a:avLst/>
              <a:gdLst/>
              <a:ahLst/>
              <a:cxnLst/>
              <a:rect l="l" t="t" r="r" b="b"/>
              <a:pathLst>
                <a:path w="122293" h="124802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9525"/>
              <a:ext cx="12229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37" name="Freeform 37"/>
          <p:cNvSpPr/>
          <p:nvPr/>
        </p:nvSpPr>
        <p:spPr>
          <a:xfrm>
            <a:off x="8973740" y="9648895"/>
            <a:ext cx="350045" cy="281309"/>
          </a:xfrm>
          <a:custGeom>
            <a:avLst/>
            <a:gdLst/>
            <a:ahLst/>
            <a:cxnLst/>
            <a:rect l="l" t="t" r="r" b="b"/>
            <a:pathLst>
              <a:path w="350045" h="281309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8" name="TextBox 38"/>
          <p:cNvSpPr txBox="1"/>
          <p:nvPr/>
        </p:nvSpPr>
        <p:spPr>
          <a:xfrm>
            <a:off x="9934039" y="1787309"/>
            <a:ext cx="6772150" cy="84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6999" dirty="0">
                <a:solidFill>
                  <a:srgbClr val="24225C"/>
                </a:solidFill>
                <a:latin typeface="Assistant Bold"/>
              </a:rPr>
              <a:t>Analysis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5938863" y="9622229"/>
            <a:ext cx="1088270" cy="30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Kollektif"/>
              </a:rPr>
              <a:t>07/08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850024" y="3333411"/>
            <a:ext cx="6856166" cy="181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9"/>
              </a:lnSpc>
            </a:pPr>
            <a:r>
              <a:rPr lang="en-US" sz="2199" dirty="0">
                <a:solidFill>
                  <a:srgbClr val="24225C"/>
                </a:solidFill>
                <a:latin typeface="Barlow"/>
              </a:rPr>
              <a:t>Decision Tree worked the best in the model compared to others. </a:t>
            </a:r>
          </a:p>
          <a:p>
            <a:pPr algn="ctr">
              <a:lnSpc>
                <a:spcPts val="2859"/>
              </a:lnSpc>
            </a:pPr>
            <a:endParaRPr lang="en-US" sz="2199" dirty="0">
              <a:solidFill>
                <a:srgbClr val="24225C"/>
              </a:solidFill>
              <a:latin typeface="Barlow"/>
            </a:endParaRPr>
          </a:p>
          <a:p>
            <a:pPr algn="ctr">
              <a:lnSpc>
                <a:spcPts val="2859"/>
              </a:lnSpc>
            </a:pPr>
            <a:r>
              <a:rPr lang="en-US" sz="2199" dirty="0">
                <a:solidFill>
                  <a:srgbClr val="24225C"/>
                </a:solidFill>
                <a:latin typeface="Barlow"/>
              </a:rPr>
              <a:t>Almost all the models were better at predicting dashes except for logistic regression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9272257-D796-D043-6183-0F502DBA7700}"/>
              </a:ext>
            </a:extLst>
          </p:cNvPr>
          <p:cNvSpPr txBox="1"/>
          <p:nvPr/>
        </p:nvSpPr>
        <p:spPr>
          <a:xfrm>
            <a:off x="9627917" y="5705257"/>
            <a:ext cx="73992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24225C"/>
                </a:solidFill>
                <a:latin typeface="Assistant Bold"/>
              </a:rPr>
              <a:t>Future </a:t>
            </a:r>
            <a:r>
              <a:rPr lang="en-US" sz="6000" dirty="0">
                <a:solidFill>
                  <a:srgbClr val="24225C"/>
                </a:solidFill>
                <a:latin typeface="Assistant Bold"/>
              </a:rPr>
              <a:t>Work</a:t>
            </a:r>
            <a:endParaRPr lang="en-IN" sz="5400" dirty="0"/>
          </a:p>
        </p:txBody>
      </p:sp>
      <p:grpSp>
        <p:nvGrpSpPr>
          <p:cNvPr id="44" name="Group 5">
            <a:extLst>
              <a:ext uri="{FF2B5EF4-FFF2-40B4-BE49-F238E27FC236}">
                <a16:creationId xmlns:a16="http://schemas.microsoft.com/office/drawing/2014/main" id="{551D7ABB-F318-6D64-E997-795815072B97}"/>
              </a:ext>
            </a:extLst>
          </p:cNvPr>
          <p:cNvGrpSpPr/>
          <p:nvPr/>
        </p:nvGrpSpPr>
        <p:grpSpPr>
          <a:xfrm>
            <a:off x="9613095" y="6691403"/>
            <a:ext cx="7887896" cy="2624302"/>
            <a:chOff x="0" y="0"/>
            <a:chExt cx="1826726" cy="1003741"/>
          </a:xfrm>
        </p:grpSpPr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7AFC3B64-78A7-17A7-47FD-DE3855A3078B}"/>
                </a:ext>
              </a:extLst>
            </p:cNvPr>
            <p:cNvSpPr/>
            <p:nvPr/>
          </p:nvSpPr>
          <p:spPr>
            <a:xfrm>
              <a:off x="0" y="0"/>
              <a:ext cx="1826726" cy="1003741"/>
            </a:xfrm>
            <a:custGeom>
              <a:avLst/>
              <a:gdLst/>
              <a:ahLst/>
              <a:cxnLst/>
              <a:rect l="l" t="t" r="r" b="b"/>
              <a:pathLst>
                <a:path w="1826726" h="1003741">
                  <a:moveTo>
                    <a:pt x="1702266" y="1003740"/>
                  </a:moveTo>
                  <a:lnTo>
                    <a:pt x="124460" y="1003740"/>
                  </a:lnTo>
                  <a:cubicBezTo>
                    <a:pt x="55880" y="1003740"/>
                    <a:pt x="0" y="947861"/>
                    <a:pt x="0" y="8792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02266" y="0"/>
                  </a:lnTo>
                  <a:cubicBezTo>
                    <a:pt x="1770846" y="0"/>
                    <a:pt x="1826726" y="55880"/>
                    <a:pt x="1826726" y="124460"/>
                  </a:cubicBezTo>
                  <a:lnTo>
                    <a:pt x="1826726" y="879281"/>
                  </a:lnTo>
                  <a:cubicBezTo>
                    <a:pt x="1826726" y="947861"/>
                    <a:pt x="1770846" y="1003741"/>
                    <a:pt x="1702266" y="100374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A36CC098-563E-FAC8-92DB-179E611D480C}"/>
              </a:ext>
            </a:extLst>
          </p:cNvPr>
          <p:cNvSpPr txBox="1"/>
          <p:nvPr/>
        </p:nvSpPr>
        <p:spPr>
          <a:xfrm>
            <a:off x="10105981" y="7405876"/>
            <a:ext cx="6600208" cy="1545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200" dirty="0">
                <a:latin typeface="Barlow" panose="00000500000000000000" pitchFamily="2" charset="0"/>
              </a:rPr>
              <a:t>Eye blinking in Morse code can aid communication for ALS patients, offering an alternative method when traditional speech or signing is impaired.</a:t>
            </a:r>
            <a:endParaRPr lang="en-IN" sz="2200" dirty="0">
              <a:latin typeface="Barlow" panose="00000500000000000000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74432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76338" y="0"/>
            <a:ext cx="10287000" cy="1028700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1270" cy="6350000"/>
            </a:xfrm>
            <a:custGeom>
              <a:avLst/>
              <a:gdLst/>
              <a:ahLst/>
              <a:cxnLst/>
              <a:rect l="l" t="t" r="r" b="b"/>
              <a:pathLst>
                <a:path w="6351270" h="6350000">
                  <a:moveTo>
                    <a:pt x="5985510" y="0"/>
                  </a:moveTo>
                  <a:lnTo>
                    <a:pt x="364490" y="0"/>
                  </a:lnTo>
                  <a:cubicBezTo>
                    <a:pt x="162560" y="0"/>
                    <a:pt x="0" y="162560"/>
                    <a:pt x="0" y="364490"/>
                  </a:cubicBezTo>
                  <a:lnTo>
                    <a:pt x="0" y="5986780"/>
                  </a:lnTo>
                  <a:cubicBezTo>
                    <a:pt x="0" y="6187440"/>
                    <a:pt x="162560" y="6350000"/>
                    <a:pt x="364490" y="6350000"/>
                  </a:cubicBezTo>
                  <a:lnTo>
                    <a:pt x="5986780" y="6350000"/>
                  </a:lnTo>
                  <a:cubicBezTo>
                    <a:pt x="6187440" y="6350000"/>
                    <a:pt x="6351270" y="6187440"/>
                    <a:pt x="6351270" y="5985510"/>
                  </a:cubicBezTo>
                  <a:lnTo>
                    <a:pt x="6351270" y="364490"/>
                  </a:lnTo>
                  <a:cubicBezTo>
                    <a:pt x="6350000" y="162560"/>
                    <a:pt x="6187440" y="0"/>
                    <a:pt x="5985510" y="0"/>
                  </a:cubicBezTo>
                  <a:close/>
                </a:path>
              </a:pathLst>
            </a:custGeom>
            <a:blipFill>
              <a:blip r:embed="rId4"/>
              <a:stretch>
                <a:fillRect l="-35697" r="-35697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9544050"/>
            <a:ext cx="473857" cy="47385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371556" y="9544050"/>
            <a:ext cx="473857" cy="47385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305800" y="4906571"/>
            <a:ext cx="5633064" cy="370158"/>
            <a:chOff x="0" y="0"/>
            <a:chExt cx="1483605" cy="974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83605" cy="97490"/>
            </a:xfrm>
            <a:custGeom>
              <a:avLst/>
              <a:gdLst/>
              <a:ahLst/>
              <a:cxnLst/>
              <a:rect l="l" t="t" r="r" b="b"/>
              <a:pathLst>
                <a:path w="1483605" h="97490">
                  <a:moveTo>
                    <a:pt x="0" y="0"/>
                  </a:moveTo>
                  <a:lnTo>
                    <a:pt x="1483605" y="0"/>
                  </a:lnTo>
                  <a:lnTo>
                    <a:pt x="1483605" y="97490"/>
                  </a:lnTo>
                  <a:lnTo>
                    <a:pt x="0" y="97490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483605" cy="107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701935" y="9544050"/>
            <a:ext cx="473857" cy="47385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790205" y="9544050"/>
            <a:ext cx="473857" cy="473857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938863" y="9544050"/>
            <a:ext cx="1088270" cy="473857"/>
            <a:chOff x="0" y="0"/>
            <a:chExt cx="286623" cy="12480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86623" cy="124802"/>
            </a:xfrm>
            <a:custGeom>
              <a:avLst/>
              <a:gdLst/>
              <a:ahLst/>
              <a:cxnLst/>
              <a:rect l="l" t="t" r="r" b="b"/>
              <a:pathLst>
                <a:path w="286623" h="124802">
                  <a:moveTo>
                    <a:pt x="0" y="0"/>
                  </a:moveTo>
                  <a:lnTo>
                    <a:pt x="286623" y="0"/>
                  </a:lnTo>
                  <a:lnTo>
                    <a:pt x="28662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28662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674905" y="9544050"/>
            <a:ext cx="473857" cy="473857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139238" y="9544050"/>
            <a:ext cx="473857" cy="473857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8911834" y="9544050"/>
            <a:ext cx="464332" cy="473857"/>
            <a:chOff x="0" y="0"/>
            <a:chExt cx="122293" cy="12480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22293" cy="124802"/>
            </a:xfrm>
            <a:custGeom>
              <a:avLst/>
              <a:gdLst/>
              <a:ahLst/>
              <a:cxnLst/>
              <a:rect l="l" t="t" r="r" b="b"/>
              <a:pathLst>
                <a:path w="122293" h="124802">
                  <a:moveTo>
                    <a:pt x="0" y="0"/>
                  </a:moveTo>
                  <a:lnTo>
                    <a:pt x="122293" y="0"/>
                  </a:lnTo>
                  <a:lnTo>
                    <a:pt x="122293" y="124802"/>
                  </a:lnTo>
                  <a:lnTo>
                    <a:pt x="0" y="124802"/>
                  </a:lnTo>
                  <a:close/>
                </a:path>
              </a:pathLst>
            </a:custGeom>
            <a:solidFill>
              <a:srgbClr val="24225C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9525"/>
              <a:ext cx="122293" cy="134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8973740" y="9648895"/>
            <a:ext cx="350045" cy="281309"/>
          </a:xfrm>
          <a:custGeom>
            <a:avLst/>
            <a:gdLst/>
            <a:ahLst/>
            <a:cxnLst/>
            <a:rect l="l" t="t" r="r" b="b"/>
            <a:pathLst>
              <a:path w="350045" h="281309">
                <a:moveTo>
                  <a:pt x="0" y="0"/>
                </a:moveTo>
                <a:lnTo>
                  <a:pt x="350045" y="0"/>
                </a:lnTo>
                <a:lnTo>
                  <a:pt x="350045" y="281309"/>
                </a:lnTo>
                <a:lnTo>
                  <a:pt x="0" y="2813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3" name="TextBox 33"/>
          <p:cNvSpPr txBox="1"/>
          <p:nvPr/>
        </p:nvSpPr>
        <p:spPr>
          <a:xfrm>
            <a:off x="10305800" y="3961975"/>
            <a:ext cx="6721334" cy="84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6999">
                <a:solidFill>
                  <a:srgbClr val="24225C"/>
                </a:solidFill>
                <a:latin typeface="Assistant Bold"/>
              </a:rPr>
              <a:t>Thank You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5938863" y="9622229"/>
            <a:ext cx="1088270" cy="30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Kollektif"/>
              </a:rPr>
              <a:t>08/08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382000" y="4782729"/>
            <a:ext cx="5633064" cy="560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99"/>
              </a:lnSpc>
              <a:spcBef>
                <a:spcPct val="0"/>
              </a:spcBef>
            </a:pPr>
            <a:r>
              <a:rPr lang="en-US" sz="3699">
                <a:solidFill>
                  <a:srgbClr val="F8F9FF"/>
                </a:solidFill>
                <a:latin typeface="Kollektif Bold"/>
              </a:rPr>
              <a:t>- .... .- -. -.- -.-- --- ..-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351</Words>
  <Application>Microsoft Office PowerPoint</Application>
  <PresentationFormat>Custom</PresentationFormat>
  <Paragraphs>67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Kollektif</vt:lpstr>
      <vt:lpstr>Calibri</vt:lpstr>
      <vt:lpstr>Arial</vt:lpstr>
      <vt:lpstr>Assistant Bold</vt:lpstr>
      <vt:lpstr>Barlow Light</vt:lpstr>
      <vt:lpstr>Kollektif Bold</vt:lpstr>
      <vt:lpstr>Canva Sans Bold</vt:lpstr>
      <vt:lpstr>Hagrid Text Bold</vt:lpstr>
      <vt:lpstr>Barlow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 Beats Presentation Deck</dc:title>
  <cp:lastModifiedBy>Urja Damodhar</cp:lastModifiedBy>
  <cp:revision>2</cp:revision>
  <dcterms:created xsi:type="dcterms:W3CDTF">2006-08-16T00:00:00Z</dcterms:created>
  <dcterms:modified xsi:type="dcterms:W3CDTF">2023-12-12T00:49:10Z</dcterms:modified>
  <dc:identifier>DAF2s7EDuHA</dc:identifier>
</cp:coreProperties>
</file>

<file path=docProps/thumbnail.jpeg>
</file>